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61"/>
      <p:bold r:id="rId62"/>
    </p:embeddedFont>
    <p:embeddedFont>
      <p:font typeface="Comic Sans MS" panose="030F0702030302020204" pitchFamily="66" charset="0"/>
      <p:regular r:id="rId63"/>
      <p:bold r:id="rId64"/>
      <p:italic r:id="rId65"/>
      <p:boldItalic r:id="rId66"/>
    </p:embeddedFont>
    <p:embeddedFont>
      <p:font typeface="Inter Medium" panose="020B0600000101010101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oboto Mono" panose="00000009000000000000" pitchFamily="49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7FE8BE-2DB8-4DDB-AF1C-A95EF7E294BB}">
  <a:tblStyle styleId="{4E7FE8BE-2DB8-4DDB-AF1C-A95EF7E294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59c332f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559c332f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a29aa284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a29aa284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a29aa284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a29aa284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a29aa2845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a29aa2845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29aa284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a29aa2845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59c332fd7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59c332fd7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59c332fd7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59c332fd7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폴리곤의 채우기 색상이 완전히 투명해집니다 (fillOpacity: 0)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마우스 오버 효과가 비활성화됩니다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구역 클릭 시 알림이 표시되지 않습니다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이름이 표시되는 오버레이가 나타나지 않습니다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59c332fd7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59c332fd7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1. 좌표 기반 행정구역 매칭이 어렵고 느림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좌표(위도/경도)를 구별로 </a:t>
            </a:r>
            <a:r>
              <a:rPr lang="ko">
                <a:solidFill>
                  <a:srgbClr val="FF0000"/>
                </a:solidFill>
              </a:rPr>
              <a:t>자동 매칭</a:t>
            </a:r>
            <a:r>
              <a:rPr lang="ko"/>
              <a:t>하려면 </a:t>
            </a:r>
            <a:r>
              <a:rPr lang="ko">
                <a:solidFill>
                  <a:srgbClr val="FF0000"/>
                </a:solidFill>
              </a:rPr>
              <a:t>공간 연산</a:t>
            </a:r>
            <a:r>
              <a:rPr lang="ko"/>
              <a:t>이 필요합니다.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00"/>
                </a:solidFill>
              </a:rPr>
              <a:t>느리고 오류 가능성</a:t>
            </a:r>
            <a:r>
              <a:rPr lang="ko"/>
              <a:t>도 존재합니다 (예: 경계 겹침, 오차 등).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➡ 이미 시군구명이 있다면 이 과정이 </a:t>
            </a:r>
            <a:r>
              <a:rPr lang="ko">
                <a:solidFill>
                  <a:srgbClr val="FF0000"/>
                </a:solidFill>
              </a:rPr>
              <a:t>0초</a:t>
            </a:r>
            <a:r>
              <a:rPr lang="ko"/>
              <a:t>로 단축됨.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2. 데이터 분석이나 시각화가 쉬움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시군구명이 미리 붙어 있으면 바로 </a:t>
            </a:r>
            <a:r>
              <a:rPr lang="ko">
                <a:solidFill>
                  <a:srgbClr val="FF0000"/>
                </a:solidFill>
              </a:rPr>
              <a:t>.groupby('시군구명') 같은 집계</a:t>
            </a:r>
            <a:r>
              <a:rPr lang="ko"/>
              <a:t>가 가능합니다.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지도 시각화에서도 마커 분류, 색상 구분, 클러스터링 등 다양한 분석이 쉬워집니다.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 프론트엔드에서 </a:t>
            </a:r>
            <a:r>
              <a:rPr lang="ko">
                <a:solidFill>
                  <a:srgbClr val="FF0000"/>
                </a:solidFill>
              </a:rPr>
              <a:t>필터링</a:t>
            </a:r>
            <a:r>
              <a:rPr lang="ko"/>
              <a:t>하기 간단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JavaScript에서도 카페.filter(c =&gt; c.시군구명 === "강남구")처럼 </a:t>
            </a:r>
            <a:r>
              <a:rPr lang="ko">
                <a:solidFill>
                  <a:srgbClr val="FF0000"/>
                </a:solidFill>
              </a:rPr>
              <a:t>바로 구별 필터</a:t>
            </a:r>
            <a:r>
              <a:rPr lang="ko"/>
              <a:t>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따로 좌표 비교나 복잡한 로직 필요 없음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📌 결론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시군구명이 엑셀에서 미리 들어 있는 경우, 그걸 쓰는 게 속도, 정확성, 편의성 면에서 모두 최선입니다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59c332fd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59c332fd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a29aa2845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a29aa2845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a9f5bbf8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a9f5bbf8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59c332fd7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59c332fd7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b1ad28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b1ad28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59c332fd7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559c332fd7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a9f5bbf8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a9f5bbf8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a9f5bbf8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a9f5bbf8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a9f5bbf8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a9f5bbf8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a9f5bbf8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a9f5bbf8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a9f5bbf88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a9f5bbf88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a9f5bbf88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a9f5bbf88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a9f5bbf8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a9f5bbf8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a9f5bbf88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a9f5bbf88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d5942642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5d5942642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a9f5bbf8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a9f5bbf8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우측 상단: 임대료도 비싼데 폐업률도 높다 → 위험!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좌측 하단: 임대료 저렴, 폐업률 낮다 → 안정적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우측 하단: 임대료 높지만 폐업률 낮다 → 전략적으로 괜찮을 수 있음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a9f5bbf88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a9f5bbf88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우측 상단: 비싼데도 개업 많이 함 → 경쟁 치열, 기대 수요 많음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좌측 상단: 임대료 낮고 개업률 높음 → 가성비 좋은 입지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우측 하단: 비싼데도 창업자들 잘 안 들어감 → 리스크 주의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a9f5bbf88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a9f5bbf88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회귀선 위쪽에 위치한 점: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이 점들은 1층 임대료가 비교적 높으면서 신생기업 생존율도 높은 지역을 나타냅니다.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회귀선 위에 있는 지역은 임대료가 높더라도, 여전히 신생기업들이 잘 살아남을 수 있는 조건을 갖춘 곳일 가능성이 큽니다.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회귀선 아래쪽에 위치한 점: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이 점들은 1층 임대료가 비싸거나 신생기업 생존율이 낮은 지역을 나타냅니다.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회귀선 아래에 위치한 지역들은 상대적으로 창업이 더 어려운 곳으로 해석될 수 있습니다. 즉, 임대료가 높고 신생기업 생존율이 낮은 경향이 있을 수 있습니다.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즉, 회귀선에 가까운 점일수록 1층 임대료와 신생기업 생존율 간의 균형을 잘 맞춘 곳일 수 있기 때문에 창업에 유리한 위치일 가능성이 높습니다. 반대로 회귀선에서 멀리 떨어져 있는 점들은 임대료는 높지만 생존율이 낮은 경우일 수 있고, 창업하기에는 상대적으로 불리한 지역일 수 있습니다.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a9f5bbf88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a9f5bbf88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회귀선의 기울기가 양수라면, 임대료가 상승함에 따라 생존율도 높아지는 경향이 있다는 것을 의미합니다.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**반대로 기울기가 음수라면 임대료가 상승할수록 생존율이 낮아지는 경향이 있을 것입니다.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a9f5bbf88_0_1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a9f5bbf88_0_1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비교 항목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의미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연차별 &gt; 신생기업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신생기업의 생존이 전체 평균보다 더 어렵다는 뜻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연차별 &lt; 신생기업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창업 초기 기업들이 최근 더 잘 살아남고 있다는 가능성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차이가 거의 없음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두 지표가 유사한 방식으로 측정되었거나, 영향 요인이 비슷함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a9f5bbf88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a9f5bbf88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a9f5bbf88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a9f5bbf88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a9f5bbf88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a9f5bbf88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높은 임대료라도 평균 영업기간이 길면 </a:t>
            </a:r>
            <a:r>
              <a:rPr lang="ko" b="1">
                <a:solidFill>
                  <a:schemeClr val="dk1"/>
                </a:solidFill>
              </a:rPr>
              <a:t>상권 안정성</a:t>
            </a:r>
            <a:r>
              <a:rPr lang="ko">
                <a:solidFill>
                  <a:schemeClr val="dk1"/>
                </a:solidFill>
              </a:rPr>
              <a:t>이 높다는 신호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평균 영업기간이 길고 임대료도 상대적으로 낮은 곳 = </a:t>
            </a:r>
            <a:r>
              <a:rPr lang="ko" b="1">
                <a:solidFill>
                  <a:schemeClr val="dk1"/>
                </a:solidFill>
              </a:rPr>
              <a:t>숨은 창업 명당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a9f5bbf88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a9f5bbf88_0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a9f5bbf88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a9f5bbf88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59c332fd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느낌 좋은 카페, 분위기 좋은 카페의 열풍에 대해 아시나요? 최근 몇 년간 국내 커피 시장이 활발해지며 카페 시장의 경쟁이 매우 치열해졌습니다.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본 프로젝트는 데이터를 기반으로 폐업률을 줄이고 창업의 성공률을 높일 수 있는 카페 창업 전략을 제공하고자 합니다.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3559c332fd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a9f5bbf88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a9f5bbf88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d5942642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5d5942642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d5942642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d5942642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단순히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유동인구</a:t>
            </a: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가 많다거나 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임대료가 저렴</a:t>
            </a: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한 곳만을 기준으로 창업지를 선정하는 것은 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한계</a:t>
            </a: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가 있다.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서울시 내 행정구역별로 다양한 데이터를 종합 분석하여, 보다 과학적이고 실증적인 카페 창업 전략을 제시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d5942642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d5942642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d5942642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5d5942642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d5942642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d5942642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d5942642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d5942642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기반 전략은 창업자의 막연한 기대와 감에 의존하는 위험을 줄이고, 실제로 성공 확률을 높이는 실질적 도구임이 입증되었습니다.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앞으로의 카페 창업은 ‘데이터 분석→현장 검증→차별화 전략’의 3단계 접근이 필수입니다.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본 프로젝트의 분석 결과는 예비 창업자에게 구체적이고 실질적인 의사결정 기준을 제공하며, 이는 곧 장기적 생존과 성장의 핵심 경쟁력이 될 것입니다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d5942642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d5942642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앞으로의 카페 창업은 ‘데이터 분석→현장 검증→차별화 전략’의 3단계 접근이 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필수</a:t>
            </a: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입니다.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본 프로젝트의 분석 결과는 예비 창업자에게 구체적이고 실질적인 의사결정 기준을 제공하며, 이는 곧 장기적 생존과 성장의 핵심 경쟁력이 될 것입니다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dfae04130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dfae04130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dfae04130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dfae04130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dfae041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dfae041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dfae04130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dfae04130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dfae04130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dfae04130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dfae04130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dfae04130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dfae04130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dfae04130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dfae04130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dfae04130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dfae04130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dfae04130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dfae04130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dfae04130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dfae04130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dfae04130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d5942642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d5942642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59c332fd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59c332fd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a29aa284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5a29aa284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29aa284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29aa284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hyperlink" Target="http://drive.google.com/file/d/194pIxh3i4J_osw98YeJKYl-UD8cMuAHt/view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SwsGAruWwSl89zoRilFpbzxYHvEZX46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umin.mois.go.kr/ageStatGraphLayer.do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514350" y="514350"/>
            <a:ext cx="1046078" cy="342600"/>
            <a:chOff x="0" y="0"/>
            <a:chExt cx="2789541" cy="913601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634988" cy="840688"/>
            </a:xfrm>
            <a:custGeom>
              <a:avLst/>
              <a:gdLst/>
              <a:ahLst/>
              <a:cxnLst/>
              <a:rect l="l" t="t" r="r" b="b"/>
              <a:pathLst>
                <a:path w="634988" h="840688" extrusionOk="0">
                  <a:moveTo>
                    <a:pt x="0" y="0"/>
                  </a:moveTo>
                  <a:lnTo>
                    <a:pt x="634988" y="0"/>
                  </a:lnTo>
                  <a:lnTo>
                    <a:pt x="634988" y="840688"/>
                  </a:lnTo>
                  <a:lnTo>
                    <a:pt x="0" y="8406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848541" y="92801"/>
              <a:ext cx="19410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i="0" u="none" strike="noStrike" cap="none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</a:t>
              </a:r>
              <a:r>
                <a:rPr lang="ko" sz="1000" b="1">
                  <a:latin typeface="Inter Medium"/>
                  <a:ea typeface="Inter Medium"/>
                  <a:cs typeface="Inter Medium"/>
                  <a:sym typeface="Inter Medium"/>
                </a:rPr>
                <a:t>IG DATA</a:t>
              </a:r>
              <a:r>
                <a:rPr lang="ko" sz="1000" b="1" i="0" u="none" strike="noStrike" cap="none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COFFEE</a:t>
              </a:r>
              <a:endParaRPr sz="700"/>
            </a:p>
          </p:txBody>
        </p:sp>
      </p:grpSp>
      <p:grpSp>
        <p:nvGrpSpPr>
          <p:cNvPr id="132" name="Google Shape;132;p25"/>
          <p:cNvGrpSpPr/>
          <p:nvPr/>
        </p:nvGrpSpPr>
        <p:grpSpPr>
          <a:xfrm>
            <a:off x="514350" y="1800225"/>
            <a:ext cx="3876357" cy="2829097"/>
            <a:chOff x="0" y="0"/>
            <a:chExt cx="2041800" cy="1490175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2041665" cy="1490133"/>
            </a:xfrm>
            <a:custGeom>
              <a:avLst/>
              <a:gdLst/>
              <a:ahLst/>
              <a:cxnLst/>
              <a:rect l="l" t="t" r="r" b="b"/>
              <a:pathLst>
                <a:path w="2041665" h="1490133" extrusionOk="0">
                  <a:moveTo>
                    <a:pt x="0" y="0"/>
                  </a:moveTo>
                  <a:lnTo>
                    <a:pt x="2041665" y="0"/>
                  </a:lnTo>
                  <a:lnTo>
                    <a:pt x="2041665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" name="Google Shape;134;p25"/>
            <p:cNvSpPr txBox="1"/>
            <p:nvPr/>
          </p:nvSpPr>
          <p:spPr>
            <a:xfrm>
              <a:off x="0" y="28575"/>
              <a:ext cx="2041800" cy="14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25"/>
          <p:cNvSpPr/>
          <p:nvPr/>
        </p:nvSpPr>
        <p:spPr>
          <a:xfrm>
            <a:off x="678219" y="1189317"/>
            <a:ext cx="3548614" cy="3059825"/>
          </a:xfrm>
          <a:custGeom>
            <a:avLst/>
            <a:gdLst/>
            <a:ahLst/>
            <a:cxnLst/>
            <a:rect l="l" t="t" r="r" b="b"/>
            <a:pathLst>
              <a:path w="1000314" h="862530" extrusionOk="0">
                <a:moveTo>
                  <a:pt x="0" y="0"/>
                </a:moveTo>
                <a:lnTo>
                  <a:pt x="1000314" y="0"/>
                </a:lnTo>
                <a:lnTo>
                  <a:pt x="1000314" y="862530"/>
                </a:lnTo>
                <a:lnTo>
                  <a:pt x="0" y="86253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49" r="-14649"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136" name="Google Shape;136;p25"/>
          <p:cNvCxnSpPr/>
          <p:nvPr/>
        </p:nvCxnSpPr>
        <p:spPr>
          <a:xfrm rot="10800000" flipH="1">
            <a:off x="3534400" y="4408925"/>
            <a:ext cx="691500" cy="3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7" name="Google Shape;137;p25"/>
          <p:cNvSpPr txBox="1"/>
          <p:nvPr/>
        </p:nvSpPr>
        <p:spPr>
          <a:xfrm>
            <a:off x="7280430" y="14707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4707689" y="1145525"/>
            <a:ext cx="3862800" cy="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</p:txBody>
      </p:sp>
      <p:sp>
        <p:nvSpPr>
          <p:cNvPr id="139" name="Google Shape;139;p25"/>
          <p:cNvSpPr txBox="1"/>
          <p:nvPr/>
        </p:nvSpPr>
        <p:spPr>
          <a:xfrm>
            <a:off x="6637950" y="3441025"/>
            <a:ext cx="24609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2355005 박세은</a:t>
            </a:r>
            <a:endParaRPr sz="12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2355014 이부형</a:t>
            </a:r>
            <a:endParaRPr sz="12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2355027 조범준</a:t>
            </a:r>
            <a:endParaRPr sz="12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2355028 최민주</a:t>
            </a:r>
            <a:endParaRPr sz="12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2355032 홍채원</a:t>
            </a:r>
            <a:endParaRPr sz="100" b="1" i="1">
              <a:solidFill>
                <a:schemeClr val="dk1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903150" y="1145525"/>
            <a:ext cx="365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 b="1">
                <a:solidFill>
                  <a:srgbClr val="783F0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카페 창업 전략 분석</a:t>
            </a:r>
            <a:endParaRPr sz="2800" b="1">
              <a:solidFill>
                <a:srgbClr val="783F04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357375" y="0"/>
            <a:ext cx="43986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카페 상호명, 위치 _ 지도에 표시</a:t>
            </a:r>
            <a:endParaRPr sz="2200"/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t="1000" b="-999"/>
          <a:stretch/>
        </p:blipFill>
        <p:spPr>
          <a:xfrm>
            <a:off x="476249" y="972950"/>
            <a:ext cx="8019050" cy="34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t="39601" b="25023"/>
          <a:stretch/>
        </p:blipFill>
        <p:spPr>
          <a:xfrm>
            <a:off x="4755975" y="251800"/>
            <a:ext cx="4202876" cy="14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225675" y="4460825"/>
            <a:ext cx="924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맵 축소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&gt; 지역이 넓게 표시 &gt; </a:t>
            </a:r>
            <a:r>
              <a:rPr lang="ko" sz="16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카페 데이터를 한 번에 불러와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마커 표시를 하면서 페이지가 </a:t>
            </a:r>
            <a:r>
              <a:rPr lang="ko" sz="16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멈추는 문제 발생</a:t>
            </a:r>
            <a:endParaRPr sz="16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371675" y="56725"/>
            <a:ext cx="6332400" cy="6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지도 축소 시 상호 마커 숨김 / 서울을 중심 최적화</a:t>
            </a:r>
            <a:endParaRPr sz="2200"/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l="4979" r="29244"/>
          <a:stretch/>
        </p:blipFill>
        <p:spPr>
          <a:xfrm>
            <a:off x="6253688" y="1154925"/>
            <a:ext cx="2622850" cy="16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r="39470"/>
          <a:stretch/>
        </p:blipFill>
        <p:spPr>
          <a:xfrm>
            <a:off x="6235711" y="2963170"/>
            <a:ext cx="2658825" cy="12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 title="4.22 발표용 영상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01" y="1075100"/>
            <a:ext cx="5582598" cy="34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320125" y="161825"/>
            <a:ext cx="5547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서울 자치구 메뉴 바 추가</a:t>
            </a:r>
            <a:endParaRPr sz="220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886625"/>
            <a:ext cx="7191876" cy="40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575" y="886625"/>
            <a:ext cx="5275749" cy="12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50" y="967100"/>
            <a:ext cx="5116091" cy="39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311700" y="-27375"/>
            <a:ext cx="63324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경계 따라서 폴리곤 표시하기</a:t>
            </a:r>
            <a:endParaRPr sz="2200"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l="6535" r="11571"/>
          <a:stretch/>
        </p:blipFill>
        <p:spPr>
          <a:xfrm>
            <a:off x="5751550" y="967075"/>
            <a:ext cx="3160126" cy="2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77856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폴리곤+ 마커, 메뉴바 &gt; </a:t>
            </a:r>
            <a:r>
              <a:rPr lang="ko" sz="22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마커 비동기적 표시</a:t>
            </a: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 (대량 렌더링 해결)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5261975" y="1020100"/>
            <a:ext cx="37545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💥기존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마커 대량 생성, GeoJSON과 마커 동시 처리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✅해결책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마커 20개씩 나눠서 비동기적으로 표시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(setTimeout) &gt; 부드럽고 안정적인 로딩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모든 로직 순차 실행 &gt; 초기 로딩 안정화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🧪효과: 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마커 로딩 속도 변화 &gt; 점진적 로딩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사용자 입장 &gt; 답답함 해소 / 자연스러운 전환</a:t>
            </a: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8" title="마커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25" y="959750"/>
            <a:ext cx="4604049" cy="356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51111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폴리곤 경계만 표시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868400"/>
            <a:ext cx="3803801" cy="39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/>
          <p:nvPr/>
        </p:nvSpPr>
        <p:spPr>
          <a:xfrm>
            <a:off x="4455725" y="2978400"/>
            <a:ext cx="435000" cy="331800"/>
          </a:xfrm>
          <a:prstGeom prst="rightArrow">
            <a:avLst>
              <a:gd name="adj1" fmla="val 33755"/>
              <a:gd name="adj2" fmla="val 517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r="7244"/>
          <a:stretch/>
        </p:blipFill>
        <p:spPr>
          <a:xfrm>
            <a:off x="501525" y="868400"/>
            <a:ext cx="3803800" cy="396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카페 위치 표시 json 파일 수정</a:t>
            </a:r>
            <a:endParaRPr sz="22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510900" y="4086600"/>
            <a:ext cx="72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좌표 기반 행정구역 매칭에서 </a:t>
            </a:r>
            <a:r>
              <a:rPr lang="ko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자동 매칭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하려면 </a:t>
            </a:r>
            <a:r>
              <a:rPr lang="ko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공간 연산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 필요 &gt; </a:t>
            </a:r>
            <a:r>
              <a:rPr lang="ko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느림, 오류 가능성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존재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시군구명 사용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&gt; 프론트엔드에서 </a:t>
            </a:r>
            <a:r>
              <a:rPr lang="ko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필터링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하기 간단 / 속도, 정확성, 편의성면에서 최선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88" y="2460012"/>
            <a:ext cx="8128625" cy="7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00" y="1056275"/>
            <a:ext cx="8180201" cy="8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/>
          <p:nvPr/>
        </p:nvSpPr>
        <p:spPr>
          <a:xfrm>
            <a:off x="1431375" y="1157025"/>
            <a:ext cx="1506900" cy="295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510900" y="1517275"/>
            <a:ext cx="1046400" cy="232800"/>
          </a:xfrm>
          <a:prstGeom prst="frame">
            <a:avLst>
              <a:gd name="adj1" fmla="val 12500"/>
            </a:avLst>
          </a:prstGeom>
          <a:solidFill>
            <a:srgbClr val="FFFF00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510900" y="2423850"/>
            <a:ext cx="2152200" cy="295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470225" y="3170275"/>
            <a:ext cx="626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법정동코드에 따른 위치를 따로 저장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자치구별 카페 수 마커 표시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5" y="983775"/>
            <a:ext cx="5006425" cy="388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850" y="3322750"/>
            <a:ext cx="14859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850" y="983775"/>
            <a:ext cx="2278750" cy="19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법정동별 카페 수 마커 표시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t="52185"/>
          <a:stretch/>
        </p:blipFill>
        <p:spPr>
          <a:xfrm>
            <a:off x="5661725" y="3313050"/>
            <a:ext cx="1521125" cy="1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00" y="980275"/>
            <a:ext cx="4877674" cy="38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718" y="980275"/>
            <a:ext cx="2895350" cy="20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00" y="807350"/>
            <a:ext cx="7902275" cy="397022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p43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카페종류 (소형/ 대형) 분류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1613675" y="1081250"/>
            <a:ext cx="1193100" cy="1022700"/>
          </a:xfrm>
          <a:prstGeom prst="donut">
            <a:avLst>
              <a:gd name="adj" fmla="val 5388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3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6987800" y="698175"/>
            <a:ext cx="1452900" cy="383100"/>
          </a:xfrm>
          <a:prstGeom prst="donut">
            <a:avLst>
              <a:gd name="adj" fmla="val 5388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6"/>
          <p:cNvGrpSpPr/>
          <p:nvPr/>
        </p:nvGrpSpPr>
        <p:grpSpPr>
          <a:xfrm>
            <a:off x="-150" y="947138"/>
            <a:ext cx="9144300" cy="1147267"/>
            <a:chOff x="0" y="0"/>
            <a:chExt cx="4816592" cy="1354667"/>
          </a:xfrm>
        </p:grpSpPr>
        <p:sp>
          <p:nvSpPr>
            <p:cNvPr id="146" name="Google Shape;146;p26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7" name="Google Shape;147;p26"/>
            <p:cNvSpPr txBox="1"/>
            <p:nvPr/>
          </p:nvSpPr>
          <p:spPr>
            <a:xfrm>
              <a:off x="0" y="28575"/>
              <a:ext cx="4816500" cy="13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6"/>
          <p:cNvSpPr/>
          <p:nvPr/>
        </p:nvSpPr>
        <p:spPr>
          <a:xfrm>
            <a:off x="4572000" y="1435139"/>
            <a:ext cx="4060451" cy="3250179"/>
          </a:xfrm>
          <a:custGeom>
            <a:avLst/>
            <a:gdLst/>
            <a:ahLst/>
            <a:cxnLst/>
            <a:rect l="l" t="t" r="r" b="b"/>
            <a:pathLst>
              <a:path w="1164287" h="886211" extrusionOk="0">
                <a:moveTo>
                  <a:pt x="0" y="0"/>
                </a:moveTo>
                <a:lnTo>
                  <a:pt x="1164287" y="0"/>
                </a:lnTo>
                <a:lnTo>
                  <a:pt x="1164287" y="886211"/>
                </a:lnTo>
                <a:lnTo>
                  <a:pt x="0" y="88621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7758" b="-7409"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9" name="Google Shape;149;p26"/>
          <p:cNvSpPr txBox="1"/>
          <p:nvPr/>
        </p:nvSpPr>
        <p:spPr>
          <a:xfrm>
            <a:off x="7795393" y="6145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4872097" y="4161473"/>
            <a:ext cx="375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51" name="Google Shape;151;p26"/>
          <p:cNvSpPr txBox="1"/>
          <p:nvPr/>
        </p:nvSpPr>
        <p:spPr>
          <a:xfrm>
            <a:off x="445850" y="1237552"/>
            <a:ext cx="3757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35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Ｉｎｄｅｘ</a:t>
            </a:r>
            <a:endParaRPr sz="35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523200" y="2232391"/>
            <a:ext cx="64179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서론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지도 구현 _ 시현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데이터 시각화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결론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프랜차이즈 카페 분류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4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" y="926525"/>
            <a:ext cx="7317526" cy="395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/>
          <p:nvPr/>
        </p:nvSpPr>
        <p:spPr>
          <a:xfrm>
            <a:off x="3993000" y="1341875"/>
            <a:ext cx="1293900" cy="2305200"/>
          </a:xfrm>
          <a:prstGeom prst="donut">
            <a:avLst>
              <a:gd name="adj" fmla="val 367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4"/>
          <p:cNvSpPr/>
          <p:nvPr/>
        </p:nvSpPr>
        <p:spPr>
          <a:xfrm>
            <a:off x="371675" y="1231475"/>
            <a:ext cx="1193100" cy="197400"/>
          </a:xfrm>
          <a:prstGeom prst="donut">
            <a:avLst>
              <a:gd name="adj" fmla="val 5388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/>
        </p:nvSpPr>
        <p:spPr>
          <a:xfrm>
            <a:off x="7795393" y="6145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309" name="Google Shape;309;p45"/>
          <p:cNvGrpSpPr/>
          <p:nvPr/>
        </p:nvGrpSpPr>
        <p:grpSpPr>
          <a:xfrm>
            <a:off x="-150" y="910450"/>
            <a:ext cx="9144300" cy="1459789"/>
            <a:chOff x="0" y="0"/>
            <a:chExt cx="4816592" cy="1354667"/>
          </a:xfrm>
        </p:grpSpPr>
        <p:sp>
          <p:nvSpPr>
            <p:cNvPr id="310" name="Google Shape;310;p45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" name="Google Shape;311;p45"/>
            <p:cNvSpPr txBox="1"/>
            <p:nvPr/>
          </p:nvSpPr>
          <p:spPr>
            <a:xfrm>
              <a:off x="0" y="28575"/>
              <a:ext cx="4816500" cy="13260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45"/>
          <p:cNvSpPr txBox="1"/>
          <p:nvPr/>
        </p:nvSpPr>
        <p:spPr>
          <a:xfrm>
            <a:off x="4872097" y="4161473"/>
            <a:ext cx="375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13" name="Google Shape;313;p45"/>
          <p:cNvSpPr txBox="1"/>
          <p:nvPr/>
        </p:nvSpPr>
        <p:spPr>
          <a:xfrm>
            <a:off x="520875" y="1305550"/>
            <a:ext cx="3757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3500" b="1">
                <a:latin typeface="Comic Sans MS"/>
                <a:ea typeface="Comic Sans MS"/>
                <a:cs typeface="Comic Sans MS"/>
                <a:sym typeface="Comic Sans MS"/>
              </a:rPr>
              <a:t>3.데이터 시각화</a:t>
            </a:r>
            <a:endParaRPr sz="3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560000" y="2183300"/>
            <a:ext cx="64179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점포수 분석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임대기업, 생존률, 신생기업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영업기간, 임대시세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subTitle" idx="1"/>
          </p:nvPr>
        </p:nvSpPr>
        <p:spPr>
          <a:xfrm>
            <a:off x="5200875" y="350550"/>
            <a:ext cx="3894000" cy="48021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df.columns = df.columns.</a:t>
            </a:r>
            <a:r>
              <a:rPr lang="ko" sz="1050">
                <a:solidFill>
                  <a:srgbClr val="25769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.strip()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공백 제거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latest = df[(df[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bar_width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(latest))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plt.bar(x, latest[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width=bar_width,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plt.bar([i + bar_width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x], latest[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'프렌차이즈점포수'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width=bar_width,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'프랜차이즈'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plt.bar([i +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*bar_width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x], latest[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'일반 점포'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width=bar_width,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'일반'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← 컬럼명 정확히!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plt.xticks([i + bar_width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x], latest[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rotation=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"행정구역별 점포수 분포 (2024년 4분기)"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" y="1453248"/>
            <a:ext cx="5027901" cy="2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376800" y="350550"/>
            <a:ext cx="508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행정구역별 점포수 분포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ctrTitle"/>
          </p:nvPr>
        </p:nvSpPr>
        <p:spPr>
          <a:xfrm>
            <a:off x="223125" y="227063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전체 점포수 변화 추이</a:t>
            </a:r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5388900" y="416250"/>
            <a:ext cx="3558900" cy="4506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예시: 서울시 전체의 점포 변화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jongro = df[df[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].copy()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 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].astype(</a:t>
            </a:r>
            <a:r>
              <a:rPr lang="ko" sz="1050">
                <a:solidFill>
                  <a:srgbClr val="25769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+ 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].astype(</a:t>
            </a:r>
            <a:r>
              <a:rPr lang="ko" sz="1050">
                <a:solidFill>
                  <a:srgbClr val="25769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'프렌차이즈점포수'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'프랜차이즈'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jongro[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'일반 점포'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'일반'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 점포수 변화 추이'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50" y="1051075"/>
            <a:ext cx="5109548" cy="323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ctrTitle"/>
          </p:nvPr>
        </p:nvSpPr>
        <p:spPr>
          <a:xfrm>
            <a:off x="175275" y="174138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점포 수 기준 상위 5개 구</a:t>
            </a:r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5943600" y="1351350"/>
            <a:ext cx="3200400" cy="24408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2024년 4분기 기준 Top 5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top5 = latest.sort_values(by=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ascending=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sns.barplot(data=top5, x=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'점포 수 기준 상위 5개 구 (2024년 4분기)'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 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" y="916975"/>
            <a:ext cx="5660875" cy="37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subTitle" idx="1"/>
          </p:nvPr>
        </p:nvSpPr>
        <p:spPr>
          <a:xfrm>
            <a:off x="5603775" y="232400"/>
            <a:ext cx="3495900" cy="48111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2024년 1분기, 3분기 데이터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q1 = df[(df[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q3 = df[(df[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행정구역 기준으로 데이터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compare_df = pd.merge(q1, q3, on=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suffixes=(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'_1분기'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'_3분기'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시각화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bar_width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0.35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index = np.arange(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(compare_df))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전체 점포 수 비교 (1분기 vs 3분기)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plt.bar(index, compare_df[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'전체점포수_1분기'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'2024년 1분기'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 + bar_width, compare_df[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'전체점포수_3분기'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'2024년 3분기'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그래프 제목 및 레이블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 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'2024년 1분기 vs 3분기 전체 점포 수 비교'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plt.xticks(index + bar_width /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compare_df[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rotation=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그래프 출력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0" y="1604000"/>
            <a:ext cx="5294874" cy="2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405825" y="291125"/>
            <a:ext cx="519795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2024년 1분기 vs 3분기 전체 점포 수 비교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ctrTitle"/>
          </p:nvPr>
        </p:nvSpPr>
        <p:spPr>
          <a:xfrm>
            <a:off x="335466" y="327103"/>
            <a:ext cx="4020944" cy="519202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2024년 1분기 점포 수 최대 지역</a:t>
            </a:r>
            <a:endParaRPr dirty="0"/>
          </a:p>
        </p:txBody>
      </p:sp>
      <p:sp>
        <p:nvSpPr>
          <p:cNvPr id="348" name="Google Shape;348;p50"/>
          <p:cNvSpPr txBox="1">
            <a:spLocks noGrp="1"/>
          </p:cNvSpPr>
          <p:nvPr>
            <p:ph type="subTitle" idx="1"/>
          </p:nvPr>
        </p:nvSpPr>
        <p:spPr>
          <a:xfrm>
            <a:off x="6250300" y="1240625"/>
            <a:ext cx="2801700" cy="30588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상위 10개 지역의 점포 수 비교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sns.barplot(data=max_q_df_sorted.head(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), x=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palette=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'viridis'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"2024년 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{max_quarter[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분기 점포 수 최대 지역"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 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plt.xticks(rotation=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0625"/>
            <a:ext cx="6116951" cy="30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ctrTitle"/>
          </p:nvPr>
        </p:nvSpPr>
        <p:spPr>
          <a:xfrm>
            <a:off x="87438" y="235554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개폐업수 파일 업로드</a:t>
            </a:r>
            <a:endParaRPr dirty="0"/>
          </a:p>
        </p:txBody>
      </p:sp>
      <p:sp>
        <p:nvSpPr>
          <p:cNvPr id="355" name="Google Shape;355;p51"/>
          <p:cNvSpPr txBox="1">
            <a:spLocks noGrp="1"/>
          </p:cNvSpPr>
          <p:nvPr>
            <p:ph type="subTitle" idx="1"/>
          </p:nvPr>
        </p:nvSpPr>
        <p:spPr>
          <a:xfrm>
            <a:off x="5943600" y="896225"/>
            <a:ext cx="2971800" cy="876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files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uploaded = files.upload()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1"/>
          <p:cNvSpPr txBox="1">
            <a:spLocks noGrp="1"/>
          </p:cNvSpPr>
          <p:nvPr>
            <p:ph type="subTitle" idx="1"/>
          </p:nvPr>
        </p:nvSpPr>
        <p:spPr>
          <a:xfrm>
            <a:off x="5889875" y="1772525"/>
            <a:ext cx="3200400" cy="20460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업로드된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df_store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'점포수.xlsx'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df_open_close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'개폐업수.xlsx'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merged_df = pd.merge(df_store, df_open_close, on=[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how=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'inner'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merged_df.head()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7" name="Google Shape;357;p51"/>
          <p:cNvPicPr preferRelativeResize="0"/>
          <p:nvPr/>
        </p:nvPicPr>
        <p:blipFill rotWithShape="1">
          <a:blip r:embed="rId3">
            <a:alphaModFix/>
          </a:blip>
          <a:srcRect l="4902" r="4649"/>
          <a:stretch/>
        </p:blipFill>
        <p:spPr>
          <a:xfrm>
            <a:off x="0" y="1144025"/>
            <a:ext cx="5797950" cy="1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ctrTitle"/>
          </p:nvPr>
        </p:nvSpPr>
        <p:spPr>
          <a:xfrm>
            <a:off x="342900" y="244713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상위권 점포 수 지역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subTitle" idx="1"/>
          </p:nvPr>
        </p:nvSpPr>
        <p:spPr>
          <a:xfrm>
            <a:off x="5181425" y="769925"/>
            <a:ext cx="3793200" cy="4015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925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bar_width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index = np.arange(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(top_5))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plt.bar(index, top_5[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'skyblue'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 + bar_width, top_5[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 +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*bar_width, top_5[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plt.xticks(index + bar_width, top_5[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rotation=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'Top 5 점포 수 지역'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64" name="Google Shape;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00" y="1299724"/>
            <a:ext cx="4953224" cy="29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ctrTitle"/>
          </p:nvPr>
        </p:nvSpPr>
        <p:spPr>
          <a:xfrm>
            <a:off x="342900" y="272863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하위권 점포 수 지역</a:t>
            </a:r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1"/>
          </p:nvPr>
        </p:nvSpPr>
        <p:spPr>
          <a:xfrm>
            <a:off x="5219700" y="924350"/>
            <a:ext cx="3528600" cy="3570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index = np.arange(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(bottom_5))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plt.bar(index, bottom_5[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'전체점포수'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'점포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'skyblue'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 + bar_width, bottom_5[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plt.bar(index +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*bar_width, bottom_5[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bar_width,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 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plt.xticks(index + bar_width, bottom_5[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rotation=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'Bottom 5 점포 수 지역 (서울시 전체 제외)'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71" name="Google Shape;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356688"/>
            <a:ext cx="4952997" cy="295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7"/>
          <p:cNvGrpSpPr/>
          <p:nvPr/>
        </p:nvGrpSpPr>
        <p:grpSpPr>
          <a:xfrm>
            <a:off x="-300" y="874327"/>
            <a:ext cx="9144300" cy="1147267"/>
            <a:chOff x="0" y="0"/>
            <a:chExt cx="4816592" cy="1354667"/>
          </a:xfrm>
        </p:grpSpPr>
        <p:sp>
          <p:nvSpPr>
            <p:cNvPr id="158" name="Google Shape;158;p27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0" y="28575"/>
              <a:ext cx="4816500" cy="13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7"/>
          <p:cNvSpPr txBox="1"/>
          <p:nvPr/>
        </p:nvSpPr>
        <p:spPr>
          <a:xfrm>
            <a:off x="7795393" y="6145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61" name="Google Shape;161;p27"/>
          <p:cNvSpPr txBox="1"/>
          <p:nvPr/>
        </p:nvSpPr>
        <p:spPr>
          <a:xfrm>
            <a:off x="4872097" y="4161473"/>
            <a:ext cx="375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62" name="Google Shape;162;p27"/>
          <p:cNvSpPr txBox="1"/>
          <p:nvPr/>
        </p:nvSpPr>
        <p:spPr>
          <a:xfrm>
            <a:off x="445700" y="1164741"/>
            <a:ext cx="3757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35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서론</a:t>
            </a:r>
            <a:endParaRPr sz="35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23050" y="2021605"/>
            <a:ext cx="641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프로젝트 배경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기획 의도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진행 기간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수집 데이터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ctrTitle"/>
          </p:nvPr>
        </p:nvSpPr>
        <p:spPr>
          <a:xfrm>
            <a:off x="152388" y="218398"/>
            <a:ext cx="3570600" cy="6465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1층 임대료 vs 폐업률</a:t>
            </a:r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subTitle" idx="1"/>
          </p:nvPr>
        </p:nvSpPr>
        <p:spPr>
          <a:xfrm>
            <a:off x="4987125" y="454500"/>
            <a:ext cx="4001100" cy="4234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데이터 로드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전체, 1층, 1층 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open_close_df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"개폐업수.xlsx"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개업수, 폐업수, 개업률, 폐업률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2024년 4분기 기준 필터링 + 서울시 전체 제외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lease_2024 = lease_df[(lease_df[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close_2024 = open_close_df[(open_close_df[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 = pd.merge(lease_2024, close_2024, on=[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시각화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plt.scatter(merged[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'폐업률'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(merged)):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'폐업률'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'폐업률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vs 폐업률 (2024년 4분기)'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0975"/>
            <a:ext cx="4896448" cy="29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ctrTitle"/>
          </p:nvPr>
        </p:nvSpPr>
        <p:spPr>
          <a:xfrm>
            <a:off x="153700" y="202913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1층 임대료 vs 개업률</a:t>
            </a:r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subTitle" idx="1"/>
          </p:nvPr>
        </p:nvSpPr>
        <p:spPr>
          <a:xfrm>
            <a:off x="4739100" y="97850"/>
            <a:ext cx="44049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데이터 로드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open_close_df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"개폐업수.xlsx"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연도/분기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target_year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target_quarter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lease_q = lease_df[(lease_df[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target_year)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target_quarter)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open_q = open_close_df[(open_close_df[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target_year)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target_quarter)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 = pd.merge(lease_q, open_q, on=[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 데이터 확인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"병합 결과 행 수:"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merged.shape[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(merged[[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'개업률'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그래프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merged.empty: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plt.scatter(merged[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'개업률'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(merged)):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plt.text(merged[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'개업률'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'개업률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plt.title(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vs 개업률 (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{target_year}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년 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{target_quarter}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분기)'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{target_year}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년 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{target_quarter}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분기 데이터가 없어 그래프를 그릴 수 없습니다."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325"/>
            <a:ext cx="4739102" cy="282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subTitle" idx="1"/>
          </p:nvPr>
        </p:nvSpPr>
        <p:spPr>
          <a:xfrm>
            <a:off x="4775700" y="586263"/>
            <a:ext cx="4368300" cy="43284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데이터 로드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전체, 1층, 1층 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open_close_df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"개폐업수.xlsx"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개업수, 폐업수, 개업률, 폐업률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2024년 4분기 데이터만 필터링 + 서울시 전체 제외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lease_2024_q4 = lease_df[(lease_df[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close_2024_q4 = open_close_df[(open_close_df[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신생기업 생존율 계산: (개업수 - 폐업수) / 개업수 * 100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close_2024_q4[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 ((close_2024_q4[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- close_2024_q4[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/ close_2024_q4[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*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merged_2024_q4 = pd.merge(lease_2024_q4, close_2024_q4, on=[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시각화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seaborn으로 트렌드 라인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sns.regplot(x=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data=merged_2024_q4, scatter_kws={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'color'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line_kws={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'color'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'blue'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ci=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각 데이터 포인트에 지역 이름 표시하기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(merged_2024_q4)):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plt.text(merged_2024_q4[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merged_2024_q4[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ha=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'right'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'black'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제목 및 레이블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'2024년 4분기 1층 임대료 vs 신생기업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생존율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" y="1176163"/>
            <a:ext cx="4737976" cy="31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/>
        </p:nvSpPr>
        <p:spPr>
          <a:xfrm>
            <a:off x="299924" y="299950"/>
            <a:ext cx="398214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1층 임대료 vs 신생기업 생존율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>
            <a:spLocks noGrp="1"/>
          </p:cNvSpPr>
          <p:nvPr>
            <p:ph type="subTitle" idx="1"/>
          </p:nvPr>
        </p:nvSpPr>
        <p:spPr>
          <a:xfrm>
            <a:off x="4886850" y="0"/>
            <a:ext cx="41400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데이터 로드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전체, 1층, 1층 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open_close_df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"개폐업수.xlsx"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열: 행정구역, 연도, 분기, 개업수, 폐업수, 개업률, 폐업률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2021년 1분기 데이터만 필터링 + 서울시 전체 제외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lease_2021_q4 = lease_df[(lease_df[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(lease_df[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close_2021_q4 = open_close_df[(open_close_df[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(open_close_df[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신생기업 생존율 계산: (개업수 - 폐업수) / 개업수 * 100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close_2021_q4[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 ((close_2021_q4[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- close_2021_q4[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'폐업수'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/ close_2021_q4[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'개업수'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 *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merged_2021_q4 = pd.merge(lease_2021_q4, close_2021_q4, on=[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시각화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seaborn으로 트렌드 라인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sns.regplot(x=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data=merged_2021_q4, scatter_kws={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'color'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line_kws={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'color'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'blue'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ci=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각 데이터 포인트에 지역 이름 표시하기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(merged_2021_q4)):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텍스트가 겹치지 않도록 위치를 조정 (예: 'ha'는 수평 정렬)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plt.text(merged_2021_q4[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 +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merged_2021_q4[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 +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merged_2021_q4[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ha=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'black'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제목 및 레이블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'2021년 1분기 1층 임대료 vs 신생기업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'1층 임대료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생존율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5" y="1758263"/>
            <a:ext cx="4572242" cy="30384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167074" y="460350"/>
            <a:ext cx="4719775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2021년 1분기 1층 임대료 vs 신생기업 생존율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subTitle" idx="1"/>
          </p:nvPr>
        </p:nvSpPr>
        <p:spPr>
          <a:xfrm>
            <a:off x="685800" y="2247900"/>
            <a:ext cx="3200400" cy="876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6275"/>
            <a:ext cx="4572001" cy="2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>
            <a:spLocks noGrp="1"/>
          </p:cNvSpPr>
          <p:nvPr>
            <p:ph type="subTitle" idx="1"/>
          </p:nvPr>
        </p:nvSpPr>
        <p:spPr>
          <a:xfrm>
            <a:off x="4572000" y="138150"/>
            <a:ext cx="4366800" cy="48672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엑셀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df_yearly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"연차별 생존율.xlsx"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sheet_name=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"시트1"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df_startups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"신생기업 생존율.xlsx"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sheet_name=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"시트1"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서울시 전체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df_total_yearly = df_yearly[df_yearly[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df_total_startups = df_startups[df_startups[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신생기업 데이터는 분기 단위이므로 연도 평균으로 집계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df_total_startups_mean = df_total_startups.groupby(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연도 정렬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df_total_yearly = df_total_yearly.sort_values(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df_total_startups_mean = df_total_startups_mean.sort_values(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years = df_total_yearly[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그래프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df_total_yearly[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df_total_startups_mean[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df_total_yearly[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linestyle=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'--'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df_total_startups_mean[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linestyle=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'--'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df_total_yearly[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linestyle=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':'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plt.plot(years, df_total_startups_mean[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marker=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linestyle=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':'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 기준 연차별 vs 신생기업 생존율 비교'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271700" y="4182475"/>
            <a:ext cx="10092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.0 = 1분기, .5 = 2분기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8"/>
          <p:cNvSpPr txBox="1">
            <a:spLocks noGrp="1"/>
          </p:cNvSpPr>
          <p:nvPr>
            <p:ph type="ctrTitle"/>
          </p:nvPr>
        </p:nvSpPr>
        <p:spPr>
          <a:xfrm>
            <a:off x="205200" y="373075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연차별 vs 신생기업 생존율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(서울시 전체 기준 ) 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" y="1388200"/>
            <a:ext cx="4525425" cy="33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9"/>
          <p:cNvSpPr txBox="1">
            <a:spLocks noGrp="1"/>
          </p:cNvSpPr>
          <p:nvPr>
            <p:ph type="subTitle" idx="1"/>
          </p:nvPr>
        </p:nvSpPr>
        <p:spPr>
          <a:xfrm>
            <a:off x="45720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엑셀 파일 읽기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생존율.xlsx'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생존율.xlsx'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'서울시 전체'는 제외하고 상위 4개 구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df1_filtered = df1[df1[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top4_regions = df1_filtered.groupby(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].mean().nlargest(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).index.tolist()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다시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df1_avg = df1[df1[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].isin(top4_regions)].groupby(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df2_avg = df2[df2[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].isin(top4_regions)].groupby(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정렬 통일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df1_avg = df1_avg.loc[top4_regions]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df2_avg = df2_avg.loc[top4_regions]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비교 대상 행정구역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target_regions = 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'종로구'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'중구'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'용산구'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'성동구'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행정구역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 = df1[df1[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].isin(target_regions)]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 = df2[df2[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].isin(target_regions)]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df2는 분기가 있어서 평균 필요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df2_avg = df2.groupby(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df1도 형식 통일 위해 정리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df1_avg = df1.groupby(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정렬 맞추기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df1_avg = df1_avg.set_index(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).loc[target_regions]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df2_avg = df2_avg.set_index(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).loc[target_regions]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x축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np.arange(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(target_regions))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width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그래프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fig, ax = plt.subplots(figsize=(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width, 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- 연차별'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ax.bar(x, 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- 신생기업'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width, 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누적 - 연차별'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ax.bar(x, 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누적 - 신생기업'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width, 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+ df1_avg[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누적 - 연차별'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ax.bar(x, 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+ df2_avg[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누적 - 신생기업'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ax.set_xticks(x)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ax.set_xticklabels(target_regions)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'생존율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vs 신생기업 생존율 비교 (평균 기준)'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ax.legend()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axis=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05200" y="263228"/>
            <a:ext cx="405654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연차별 vs 신생기업 생존율 비교(평균 기준)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904"/>
            <a:ext cx="4661750" cy="39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>
            <a:spLocks noGrp="1"/>
          </p:cNvSpPr>
          <p:nvPr>
            <p:ph type="subTitle" idx="1"/>
          </p:nvPr>
        </p:nvSpPr>
        <p:spPr>
          <a:xfrm>
            <a:off x="45720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엑셀 파일 읽기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생존율.xlsx'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생존율.xlsx'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서울시 전체 + 하위 5개 구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seoul_total_label 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'서울시 전체'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df1_no_total = df1[df1[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!= seoul_total_label]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bottom5_regions = (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df1_no_total.groupby(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.mean()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.nsmallest(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.index.tolist()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compare_regions = [seoul_total_label] + bottom5_regions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생존율 평균 정리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df1_avg_all = df1.groupby(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df2_avg_all = df2.groupby(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]].mean()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df1_selected = df1_avg_all.loc[compare_regions]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df2_selected = df2_avg_all.loc[compare_regions]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x축 위치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x = np.arange(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(compare_regions))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width 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0.35</a:t>
            </a:r>
            <a:endParaRPr sz="1050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누적 막대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fig, ax = plt.subplots(figsize=(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연차별 생존율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- 1년'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- 3년'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-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+ df1_selected[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'연차별 - 5년'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신생기업 생존율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+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- 1년'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+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- 3년'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ax.bar(x + width/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'5년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width, bottom=df2_selected[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'1년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+ df2_selected[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'3년 생존율'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label=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'신생기업 - 5년'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라벨 설정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ax.set_xticks(x)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ax.set_xticklabels(compare_regions)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'누적 생존율 (%)'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ax.set_title(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'📊 서울시 전체 + 하위 5개 구의 누적 생존율 (1년 + 3년 + 5년)'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ax.legend(ncol=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loc=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'upper center'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axis=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294950" y="181886"/>
            <a:ext cx="375645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전체 + 하위 5개구의 누적 생존율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subTitle" idx="1"/>
          </p:nvPr>
        </p:nvSpPr>
        <p:spPr>
          <a:xfrm>
            <a:off x="47772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"평균영업기간.xlsx"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필터: 2020~2024년, 1분기만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years = 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df_term_filtered = df_term[(df_term[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df_rent_filtered = df_rent[(df_rent[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평균 계산: 연도/분기별 -&gt; 구별로 평균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df_term_avg = df_term_filtered.groupby(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df_rent_avg = df_rent_filtered.groupby(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 = pd.merge(df_term_avg, df_rent_avg, on=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df_merged.rename(columns={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inplace=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상위 10개 구만 추출 (평균영업기간 기준)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df_top10 = df_merged.sort_values(by=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ascending=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산점도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plt.scatter(df_top10[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df_top10[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'darkgreen'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alpha=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텍스트 라벨 표시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(df_top10)):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plt.text(df_top10[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df_top10[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df_top10[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 영업기간 (개월)'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'2020~2024년 1분기 평균 기준: 평균영업기간 상위 10개 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838"/>
            <a:ext cx="4696702" cy="280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1"/>
          <p:cNvSpPr txBox="1"/>
          <p:nvPr/>
        </p:nvSpPr>
        <p:spPr>
          <a:xfrm>
            <a:off x="339200" y="250875"/>
            <a:ext cx="349682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평균영업기간</a:t>
            </a: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임대시세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(상위 10개 구)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>
            <a:spLocks noGrp="1"/>
          </p:cNvSpPr>
          <p:nvPr>
            <p:ph type="subTitle" idx="1"/>
          </p:nvPr>
        </p:nvSpPr>
        <p:spPr>
          <a:xfrm>
            <a:off x="47772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"평균영업기간.xlsx"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2020~2024년, 1분기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years = 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df_term_filtered = df_term[(df_term[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df_rent_filtered = df_rent[(df_rent[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구별 평균 계산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df_term_avg = df_term_filtered.groupby(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df_rent_avg = df_rent_filtered.groupby(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 = pd.merge(df_term_avg, df_rent_avg, on=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df_merged.rename(columns={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inplace=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하위 10개 구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df_bottom10 = df_merged.sort_values(by=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ascending=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산점도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plt.scatter(df_bottom10[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df_bottom10[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'crimson'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alpha=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텍스트 라벨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(df_bottom10)):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plt.text(df_bottom10[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df_bottom10[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df_bottom10[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 영업기간 (개월)'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'2020~2024년 1분기 평균 기준: 평균영업기간 하위 10개 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450"/>
            <a:ext cx="4700423" cy="28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/>
        </p:nvSpPr>
        <p:spPr>
          <a:xfrm>
            <a:off x="339199" y="250875"/>
            <a:ext cx="3370439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평균영업기간</a:t>
            </a: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임대시세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(하위 10개 구)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>
            <a:spLocks noGrp="1"/>
          </p:cNvSpPr>
          <p:nvPr>
            <p:ph type="subTitle" idx="1"/>
          </p:nvPr>
        </p:nvSpPr>
        <p:spPr>
          <a:xfrm>
            <a:off x="47772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"평균영업기간.xlsx"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2020~2024년, 1분기만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years = 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df_term_filtered = df_term[(df_term[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df_rent_filtered = df_rent[(df_rent[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구별 평균 계산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df_term_avg = df_term_filtered.groupby(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df_rent_avg = df_rent_filtered.groupby(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 = pd.merge(df_term_avg, df_rent_avg, on=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df_merged.rename(columns={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inplace=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임대시세 상위 10개 구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df_top10_rent = df_merged.sort_values(by=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ascending=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산점도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plt.scatter(df_top10_rent[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df_top10_rent[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'darkorange'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alpha=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텍스트 라벨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(df_top10_rent)):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plt.text(df_top10_rent[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df_top10_rent[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df_top10_rent[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 영업기간 (개월)'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'2020~2024년 1분기 기준: 임대시세 상위 10개 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5838"/>
            <a:ext cx="4777200" cy="285182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 txBox="1"/>
          <p:nvPr/>
        </p:nvSpPr>
        <p:spPr>
          <a:xfrm>
            <a:off x="339200" y="250875"/>
            <a:ext cx="423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평균영업기간 vs </a:t>
            </a:r>
            <a:r>
              <a:rPr lang="ko" sz="2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임대시세</a:t>
            </a:r>
            <a:endParaRPr sz="2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(상위 10개 구)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342900" y="2715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프로젝트배경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342900" y="2055075"/>
            <a:ext cx="35841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highlight>
                  <a:srgbClr val="E7F1EB"/>
                </a:highlight>
                <a:latin typeface="Roboto"/>
                <a:ea typeface="Roboto"/>
                <a:cs typeface="Roboto"/>
                <a:sym typeface="Roboto"/>
              </a:rPr>
              <a:t>데이터를 기반으로 한 </a:t>
            </a:r>
            <a:endParaRPr sz="1700">
              <a:solidFill>
                <a:schemeClr val="dk1"/>
              </a:solidFill>
              <a:highlight>
                <a:srgbClr val="E7F1E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980000"/>
                </a:solidFill>
                <a:highlight>
                  <a:srgbClr val="E7F1EB"/>
                </a:highlight>
                <a:latin typeface="Roboto"/>
                <a:ea typeface="Roboto"/>
                <a:cs typeface="Roboto"/>
                <a:sym typeface="Roboto"/>
              </a:rPr>
              <a:t>카페 창업 전략을 제공</a:t>
            </a:r>
            <a:r>
              <a:rPr lang="ko" sz="1700">
                <a:solidFill>
                  <a:schemeClr val="dk1"/>
                </a:solidFill>
                <a:highlight>
                  <a:srgbClr val="E7F1EB"/>
                </a:highlight>
                <a:latin typeface="Roboto"/>
                <a:ea typeface="Roboto"/>
                <a:cs typeface="Roboto"/>
                <a:sym typeface="Roboto"/>
              </a:rPr>
              <a:t>하는 프로젝트</a:t>
            </a:r>
            <a:endParaRPr sz="1700">
              <a:solidFill>
                <a:schemeClr val="dk1"/>
              </a:solidFill>
              <a:highlight>
                <a:srgbClr val="E7F1E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0" y="430701"/>
            <a:ext cx="5062925" cy="44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342900" y="3021600"/>
            <a:ext cx="2720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국내 커피전문점 수는 2022년 10만729개로 10만개를 돌파.</a:t>
            </a:r>
            <a:endParaRPr sz="13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전년 대비 4,292개 증가</a:t>
            </a:r>
            <a:endParaRPr sz="1350"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2016년 대비 6년 새 약 2배 증가.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397250" y="4609250"/>
            <a:ext cx="324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https://www.mk.co.kr/news/economy/11242248</a:t>
            </a:r>
            <a:endParaRPr sz="800"/>
          </a:p>
        </p:txBody>
      </p:sp>
      <p:sp>
        <p:nvSpPr>
          <p:cNvPr id="173" name="Google Shape;173;p28"/>
          <p:cNvSpPr txBox="1"/>
          <p:nvPr/>
        </p:nvSpPr>
        <p:spPr>
          <a:xfrm>
            <a:off x="342900" y="1388550"/>
            <a:ext cx="358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highlight>
                  <a:srgbClr val="E7F1EB"/>
                </a:highlight>
                <a:latin typeface="Roboto"/>
                <a:ea typeface="Roboto"/>
                <a:cs typeface="Roboto"/>
                <a:sym typeface="Roboto"/>
              </a:rPr>
              <a:t>느좋카, 분좋카 &gt;&gt; </a:t>
            </a:r>
            <a:r>
              <a:rPr lang="ko" sz="1700">
                <a:solidFill>
                  <a:srgbClr val="980000"/>
                </a:solidFill>
                <a:highlight>
                  <a:srgbClr val="E7F1EB"/>
                </a:highlight>
                <a:latin typeface="Roboto"/>
                <a:ea typeface="Roboto"/>
                <a:cs typeface="Roboto"/>
                <a:sym typeface="Roboto"/>
              </a:rPr>
              <a:t>카페 열풍</a:t>
            </a:r>
            <a:endParaRPr sz="1700">
              <a:solidFill>
                <a:srgbClr val="980000"/>
              </a:solidFill>
              <a:highlight>
                <a:srgbClr val="E7F1E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>
            <a:spLocks noGrp="1"/>
          </p:cNvSpPr>
          <p:nvPr>
            <p:ph type="subTitle" idx="1"/>
          </p:nvPr>
        </p:nvSpPr>
        <p:spPr>
          <a:xfrm>
            <a:off x="4777200" y="0"/>
            <a:ext cx="4366800" cy="51435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엑셀 파일 불러오기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"평균영업기간.xlsx"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 = pd.read_excel(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"임대시세.xlsx"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2020~2024년, 1분기 필터링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years = [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2024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df_term_filtered = df_term[(df_term[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(df_term[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df_rent_filtered = df_rent[(df_rent[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'연도'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].isin(years)) &amp; (df_rent[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'분기'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구별 평균 계산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df_term_avg = df_term_filtered.groupby(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df_rent_avg = df_rent_filtered.groupby(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].mean().reset_index()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병합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 = pd.merge(df_term_avg, df_rent_avg, on=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df_merged.rename(columns={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'최근10년 기준'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'전체'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 inplace=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임대시세 하위 10개 구 추출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df_bottom10_rent = df_merged.sort_values(by=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ascending=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).head(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산점도 그리기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plt.scatter(df_bottom10_rent[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df_bottom10_rent[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color=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'royalblue'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alpha=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텍스트 라벨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(df_bottom10_rent)):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plt.text(df_bottom10_rent[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df_bottom10_rent[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'평균영업기간'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df_bottom10_rent[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'행정구역'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].iloc[i], fontsize=</a:t>
            </a:r>
            <a:r>
              <a:rPr lang="ko" sz="1050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'임대시세 (만원/평)'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'평균 영업기간 (개월)'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'2020~2024년 1분기 기준: 임대시세 하위 10개 구'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plt.grid(</a:t>
            </a:r>
            <a:r>
              <a:rPr lang="ko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050">
              <a:solidFill>
                <a:srgbClr val="AF00DB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9" name="Google Shape;4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538"/>
            <a:ext cx="4777201" cy="285041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/>
        </p:nvSpPr>
        <p:spPr>
          <a:xfrm>
            <a:off x="339200" y="250875"/>
            <a:ext cx="3437346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평균영업기간 vs </a:t>
            </a:r>
            <a:r>
              <a:rPr lang="ko" sz="2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임대시세</a:t>
            </a:r>
            <a:endParaRPr sz="2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(하위 10개 구)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65"/>
          <p:cNvGrpSpPr/>
          <p:nvPr/>
        </p:nvGrpSpPr>
        <p:grpSpPr>
          <a:xfrm>
            <a:off x="-300" y="913904"/>
            <a:ext cx="9144300" cy="1147267"/>
            <a:chOff x="0" y="0"/>
            <a:chExt cx="4816592" cy="1354667"/>
          </a:xfrm>
        </p:grpSpPr>
        <p:sp>
          <p:nvSpPr>
            <p:cNvPr id="456" name="Google Shape;456;p65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" name="Google Shape;457;p65"/>
            <p:cNvSpPr txBox="1"/>
            <p:nvPr/>
          </p:nvSpPr>
          <p:spPr>
            <a:xfrm>
              <a:off x="0" y="28575"/>
              <a:ext cx="4816500" cy="13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65"/>
          <p:cNvSpPr txBox="1"/>
          <p:nvPr/>
        </p:nvSpPr>
        <p:spPr>
          <a:xfrm>
            <a:off x="7795393" y="6145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59" name="Google Shape;459;p65"/>
          <p:cNvSpPr txBox="1"/>
          <p:nvPr/>
        </p:nvSpPr>
        <p:spPr>
          <a:xfrm>
            <a:off x="4872097" y="4161473"/>
            <a:ext cx="375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0" name="Google Shape;460;p65"/>
          <p:cNvSpPr txBox="1"/>
          <p:nvPr/>
        </p:nvSpPr>
        <p:spPr>
          <a:xfrm>
            <a:off x="445700" y="1204318"/>
            <a:ext cx="3757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35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결론</a:t>
            </a:r>
            <a:endParaRPr sz="35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1" name="Google Shape;461;p65"/>
          <p:cNvSpPr txBox="1"/>
          <p:nvPr/>
        </p:nvSpPr>
        <p:spPr>
          <a:xfrm>
            <a:off x="523050" y="2061182"/>
            <a:ext cx="641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데이터 기반 창업 입지 선정의 중요성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주요 분석 지표와 시사점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추천지역 및 피해야 할 지역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Both"/>
            </a:pPr>
            <a:r>
              <a:rPr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결론 및 제언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데이터 기반 창업 입지 선정의 중요성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6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5" y="944725"/>
            <a:ext cx="6562817" cy="3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주요 분석 지표 및 시사점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7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5" name="Google Shape;475;p67"/>
          <p:cNvGraphicFramePr/>
          <p:nvPr/>
        </p:nvGraphicFramePr>
        <p:xfrm>
          <a:off x="459700" y="1081250"/>
          <a:ext cx="7883650" cy="2666566"/>
        </p:xfrm>
        <a:graphic>
          <a:graphicData uri="http://schemas.openxmlformats.org/drawingml/2006/table">
            <a:tbl>
              <a:tblPr>
                <a:noFill/>
                <a:tableStyleId>{4E7FE8BE-2DB8-4DDB-AF1C-A95EF7E294BB}</a:tableStyleId>
              </a:tblPr>
              <a:tblGrid>
                <a:gridCol w="39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평가 항목</a:t>
                      </a:r>
                      <a:endParaRPr sz="17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설명</a:t>
                      </a:r>
                      <a:endParaRPr sz="17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평균 영업기간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길수록 안정적, 오래 버팀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임대시세 수준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너무 비싸면 초기 부담 큼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생존율(1년~5년)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낮으면 실패 위험 큼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폐업률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높을수록 리스크 큰 지역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점포 수, 개업률 등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경쟁 수준 및 수요 간접 판단 지표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창업 선정 지역 분석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8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82;p68">
            <a:extLst>
              <a:ext uri="{FF2B5EF4-FFF2-40B4-BE49-F238E27FC236}">
                <a16:creationId xmlns:a16="http://schemas.microsoft.com/office/drawing/2014/main" id="{6CAB0370-5F31-04F1-7B38-62C6470E2127}"/>
              </a:ext>
            </a:extLst>
          </p:cNvPr>
          <p:cNvSpPr txBox="1"/>
          <p:nvPr/>
        </p:nvSpPr>
        <p:spPr>
          <a:xfrm>
            <a:off x="459700" y="917862"/>
            <a:ext cx="6662212" cy="396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📌 </a:t>
            </a:r>
            <a:r>
              <a:rPr lang="ko" sz="17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종합 판단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창업지로 가장 적합한 지역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✅ 후보 지역: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도봉구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중랑구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노원구</a:t>
            </a:r>
            <a:endParaRPr sz="1700" dirty="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임대료가 낮고 (하위 10개 구에 포함)</a:t>
            </a:r>
            <a:b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평균 영업기간은 중상위권 수준 이상</a:t>
            </a:r>
            <a:b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생존율은 서울시 평균과 유사하거나 더 높음</a:t>
            </a:r>
            <a:b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점포 수는 과밀하지 않지만 일정한 수요는 있음 (과잉 경쟁 아님)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창업 선정 지역 분석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69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9"/>
          <p:cNvSpPr txBox="1"/>
          <p:nvPr/>
        </p:nvSpPr>
        <p:spPr>
          <a:xfrm>
            <a:off x="427200" y="1000350"/>
            <a:ext cx="8289600" cy="3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ko" sz="17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피해야 할 지역 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❗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중구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강남구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용산구</a:t>
            </a:r>
            <a:endParaRPr sz="1700" dirty="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임대료 상위권 + 생존율이 낮거나 영업기간 짧음</a:t>
            </a:r>
            <a:b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강남구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는 프랜차이즈 중심이고, 폐업률이 높게 나타나는 해도 있음</a:t>
            </a:r>
            <a:b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 dirty="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중구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는 유동인구가 많아 보여도 실제 점포 회전율이 높아 불안정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결론 및 제언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0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70"/>
          <p:cNvSpPr txBox="1"/>
          <p:nvPr/>
        </p:nvSpPr>
        <p:spPr>
          <a:xfrm>
            <a:off x="459700" y="1202125"/>
            <a:ext cx="7500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기반 입지 선정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단순히 ‘좋아 보이는 곳’ , 기대와 감에 의존</a:t>
            </a:r>
            <a:r>
              <a:rPr lang="ko" sz="2300" b="1">
                <a:solidFill>
                  <a:schemeClr val="dk1"/>
                </a:solidFill>
              </a:rPr>
              <a:t>❌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실제로 ‘내가 살아남을 수 있는 곳’ 을 찾는 과정 </a:t>
            </a:r>
            <a:r>
              <a:rPr lang="ko" sz="1900" b="1">
                <a:solidFill>
                  <a:schemeClr val="dk1"/>
                </a:solidFill>
              </a:rPr>
              <a:t>✅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이는 상권분석 시스템, 경쟁 매장 현황, 인구·소득·소비 데이터 등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객관적 자료</a:t>
            </a:r>
            <a:r>
              <a:rPr lang="ko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를 활용해 </a:t>
            </a:r>
            <a:r>
              <a:rPr lang="ko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실패 확률을 체계적으로 줄이는 방법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2497">
            <a:off x="5647775" y="725900"/>
            <a:ext cx="3476800" cy="3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ctrTitle"/>
          </p:nvPr>
        </p:nvSpPr>
        <p:spPr>
          <a:xfrm>
            <a:off x="371675" y="210950"/>
            <a:ext cx="6460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결론 및 제언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1"/>
          <p:cNvSpPr/>
          <p:nvPr/>
        </p:nvSpPr>
        <p:spPr>
          <a:xfrm>
            <a:off x="459700" y="807350"/>
            <a:ext cx="1193100" cy="2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1"/>
          <p:cNvSpPr txBox="1"/>
          <p:nvPr/>
        </p:nvSpPr>
        <p:spPr>
          <a:xfrm>
            <a:off x="459700" y="1291050"/>
            <a:ext cx="7735500" cy="21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3단계 접근 </a:t>
            </a:r>
            <a:endParaRPr sz="1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2400" dirty="0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데이터 분석→현장 검증→차별화 전략</a:t>
            </a:r>
            <a:endParaRPr sz="2400" dirty="0">
              <a:highlight>
                <a:srgbClr val="EA999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 b="1" dirty="0">
              <a:highlight>
                <a:srgbClr val="EA999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본 프로젝트의 분석 결과는 </a:t>
            </a:r>
            <a:r>
              <a:rPr lang="ko" sz="17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예비 창업자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에게 </a:t>
            </a:r>
            <a:r>
              <a:rPr lang="ko" sz="17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구체적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이고 </a:t>
            </a:r>
            <a:r>
              <a:rPr lang="ko" sz="17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실질적인 의사결정 기준을 제공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하며 이는 곧 </a:t>
            </a:r>
            <a:r>
              <a:rPr lang="ko" sz="1700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장기적 생존과 성장의 핵심 경쟁력</a:t>
            </a:r>
            <a:r>
              <a:rPr lang="ko" sz="1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 될 것</a:t>
            </a:r>
            <a:endParaRPr sz="17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Calibri"/>
                <a:ea typeface="Calibri"/>
                <a:cs typeface="Calibri"/>
                <a:sym typeface="Calibri"/>
              </a:rPr>
              <a:t>참고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579125" y="3744974"/>
            <a:ext cx="8115694" cy="1008828"/>
          </a:xfrm>
          <a:custGeom>
            <a:avLst/>
            <a:gdLst/>
            <a:ahLst/>
            <a:cxnLst/>
            <a:rect l="l" t="t" r="r" b="b"/>
            <a:pathLst>
              <a:path w="2514545" h="637490" extrusionOk="0">
                <a:moveTo>
                  <a:pt x="0" y="0"/>
                </a:moveTo>
                <a:lnTo>
                  <a:pt x="2514545" y="0"/>
                </a:lnTo>
                <a:lnTo>
                  <a:pt x="2514545" y="637490"/>
                </a:lnTo>
                <a:lnTo>
                  <a:pt x="0" y="63749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8027" b="-48027"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9" name="Google Shape;179;p29"/>
          <p:cNvSpPr txBox="1"/>
          <p:nvPr/>
        </p:nvSpPr>
        <p:spPr>
          <a:xfrm>
            <a:off x="579125" y="1051225"/>
            <a:ext cx="55032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-데이터 기반 카페 창업 성공률 증가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-카페 상권 예측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-최적의 입지 선정 전략 제공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-카페 창업 유형별 적합한 지역을 예측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342900" y="2715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기획의도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/>
        </p:nvSpPr>
        <p:spPr>
          <a:xfrm>
            <a:off x="396400" y="2674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 예상 데이터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74"/>
          <p:cNvSpPr txBox="1">
            <a:spLocks noGrp="1"/>
          </p:cNvSpPr>
          <p:nvPr>
            <p:ph type="subTitle" idx="4294967295"/>
          </p:nvPr>
        </p:nvSpPr>
        <p:spPr>
          <a:xfrm>
            <a:off x="473425" y="1182975"/>
            <a:ext cx="8282700" cy="26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</a:rPr>
              <a:t>1. </a:t>
            </a:r>
            <a:r>
              <a:rPr lang="ko" sz="1500" b="1">
                <a:solidFill>
                  <a:srgbClr val="980000"/>
                </a:solidFill>
              </a:rPr>
              <a:t>상가</a:t>
            </a:r>
            <a:r>
              <a:rPr lang="ko" sz="1500"/>
              <a:t>:</a:t>
            </a:r>
            <a:r>
              <a:rPr lang="ko" sz="1500">
                <a:solidFill>
                  <a:srgbClr val="434343"/>
                </a:solidFill>
              </a:rPr>
              <a:t> 전국 업소의 주소, 업종 데이터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</a:rPr>
              <a:t>2. </a:t>
            </a:r>
            <a:r>
              <a:rPr lang="ko" sz="1500" b="1">
                <a:solidFill>
                  <a:srgbClr val="980000"/>
                </a:solidFill>
              </a:rPr>
              <a:t>유동 인구</a:t>
            </a:r>
            <a:r>
              <a:rPr lang="ko" sz="1500"/>
              <a:t>: </a:t>
            </a:r>
            <a:r>
              <a:rPr lang="ko" sz="1500">
                <a:solidFill>
                  <a:srgbClr val="434343"/>
                </a:solidFill>
              </a:rPr>
              <a:t>지역별, 성별, 연령대별, 요일별, 시간대별 유동인구 데이터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</a:rPr>
              <a:t>3.</a:t>
            </a:r>
            <a:r>
              <a:rPr lang="ko" sz="1500"/>
              <a:t> </a:t>
            </a:r>
            <a:r>
              <a:rPr lang="ko" sz="1500" b="1">
                <a:solidFill>
                  <a:srgbClr val="980000"/>
                </a:solidFill>
              </a:rPr>
              <a:t>주거 인구</a:t>
            </a:r>
            <a:r>
              <a:rPr lang="ko" sz="1500"/>
              <a:t>: </a:t>
            </a:r>
            <a:r>
              <a:rPr lang="ko" sz="1500">
                <a:solidFill>
                  <a:srgbClr val="434343"/>
                </a:solidFill>
              </a:rPr>
              <a:t>행정동별 전체인구수, 세대수, 연령별 인구수 데이터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</a:rPr>
              <a:t>4.</a:t>
            </a:r>
            <a:r>
              <a:rPr lang="ko" sz="1500"/>
              <a:t> </a:t>
            </a:r>
            <a:r>
              <a:rPr lang="ko" sz="1500" b="1">
                <a:solidFill>
                  <a:srgbClr val="980000"/>
                </a:solidFill>
              </a:rPr>
              <a:t>매출</a:t>
            </a:r>
            <a:r>
              <a:rPr lang="ko" sz="1500"/>
              <a:t>: </a:t>
            </a:r>
            <a:r>
              <a:rPr lang="ko" sz="1500">
                <a:solidFill>
                  <a:srgbClr val="434343"/>
                </a:solidFill>
                <a:highlight>
                  <a:srgbClr val="FFFFFF"/>
                </a:highlight>
              </a:rPr>
              <a:t>지역별·업종별 추정 매출 및 요일별·시간대별 매출 통계, 성별·연령대별 이용고객 통계</a:t>
            </a:r>
            <a:endParaRPr sz="15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  <a:highlight>
                  <a:srgbClr val="FFFFFF"/>
                </a:highlight>
              </a:rPr>
              <a:t>5. </a:t>
            </a:r>
            <a:r>
              <a:rPr lang="ko" sz="1500" b="1">
                <a:solidFill>
                  <a:srgbClr val="980000"/>
                </a:solidFill>
              </a:rPr>
              <a:t>소득소비</a:t>
            </a:r>
            <a:r>
              <a:rPr lang="ko" sz="1500" b="1">
                <a:solidFill>
                  <a:srgbClr val="434343"/>
                </a:solidFill>
              </a:rPr>
              <a:t>: </a:t>
            </a:r>
            <a:r>
              <a:rPr lang="ko" sz="1500">
                <a:solidFill>
                  <a:srgbClr val="434343"/>
                </a:solidFill>
              </a:rPr>
              <a:t>전국 행정동별 성별 연령별 거주·직장구분별 추정소득(소비)액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520" name="Google Shape;520;p74"/>
          <p:cNvSpPr/>
          <p:nvPr/>
        </p:nvSpPr>
        <p:spPr>
          <a:xfrm>
            <a:off x="579125" y="3744974"/>
            <a:ext cx="8115694" cy="1008828"/>
          </a:xfrm>
          <a:custGeom>
            <a:avLst/>
            <a:gdLst/>
            <a:ahLst/>
            <a:cxnLst/>
            <a:rect l="l" t="t" r="r" b="b"/>
            <a:pathLst>
              <a:path w="2514545" h="637490" extrusionOk="0">
                <a:moveTo>
                  <a:pt x="0" y="0"/>
                </a:moveTo>
                <a:lnTo>
                  <a:pt x="2514545" y="0"/>
                </a:lnTo>
                <a:lnTo>
                  <a:pt x="2514545" y="637490"/>
                </a:lnTo>
                <a:lnTo>
                  <a:pt x="0" y="63749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8027" b="-48027"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/>
          <p:nvPr/>
        </p:nvSpPr>
        <p:spPr>
          <a:xfrm>
            <a:off x="372275" y="268950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Main: 상가 데이터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75"/>
          <p:cNvPicPr preferRelativeResize="0"/>
          <p:nvPr/>
        </p:nvPicPr>
        <p:blipFill rotWithShape="1">
          <a:blip r:embed="rId3">
            <a:alphaModFix/>
          </a:blip>
          <a:srcRect b="26030"/>
          <a:stretch/>
        </p:blipFill>
        <p:spPr>
          <a:xfrm>
            <a:off x="468225" y="1903838"/>
            <a:ext cx="3596899" cy="30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/>
        </p:nvSpPr>
        <p:spPr>
          <a:xfrm>
            <a:off x="6229500" y="4774200"/>
            <a:ext cx="291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88888"/>
                </a:solidFill>
              </a:rPr>
              <a:t>출처: https://www.data.go.kr/index.do</a:t>
            </a:r>
            <a:endParaRPr sz="1200">
              <a:solidFill>
                <a:srgbClr val="888888"/>
              </a:solidFill>
            </a:endParaRPr>
          </a:p>
        </p:txBody>
      </p:sp>
      <p:pic>
        <p:nvPicPr>
          <p:cNvPr id="528" name="Google Shape;5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3" y="792151"/>
            <a:ext cx="7716025" cy="9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900" y="2044188"/>
            <a:ext cx="4793467" cy="1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Main: 상가 데이터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3">
            <a:alphaModFix/>
          </a:blip>
          <a:srcRect r="9074"/>
          <a:stretch/>
        </p:blipFill>
        <p:spPr>
          <a:xfrm>
            <a:off x="500775" y="1073750"/>
            <a:ext cx="8338425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75" y="2202125"/>
            <a:ext cx="8338424" cy="14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" y="933988"/>
            <a:ext cx="4927698" cy="388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625" y="2657999"/>
            <a:ext cx="4286777" cy="21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625" y="1274026"/>
            <a:ext cx="4286775" cy="105530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7"/>
          <p:cNvSpPr txBox="1"/>
          <p:nvPr/>
        </p:nvSpPr>
        <p:spPr>
          <a:xfrm>
            <a:off x="5585475" y="4766550"/>
            <a:ext cx="36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88888"/>
                </a:solidFill>
              </a:rPr>
              <a:t>출처: </a:t>
            </a:r>
            <a:r>
              <a:rPr lang="ko" sz="1100" u="sng">
                <a:solidFill>
                  <a:schemeClr val="hlink"/>
                </a:solidFill>
                <a:hlinkClick r:id="rId6"/>
              </a:rPr>
              <a:t>https://jumin.mois.go.kr/ageStatGraphLayer.do</a:t>
            </a:r>
            <a:endParaRPr sz="1200">
              <a:solidFill>
                <a:srgbClr val="888888"/>
              </a:solidFill>
            </a:endParaRPr>
          </a:p>
        </p:txBody>
      </p:sp>
      <p:sp>
        <p:nvSpPr>
          <p:cNvPr id="545" name="Google Shape;545;p77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주거인구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>
            <a:spLocks noGrp="1"/>
          </p:cNvSpPr>
          <p:nvPr>
            <p:ph type="subTitle" idx="1"/>
          </p:nvPr>
        </p:nvSpPr>
        <p:spPr>
          <a:xfrm>
            <a:off x="454300" y="1957775"/>
            <a:ext cx="34320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dynpplSttus</a:t>
            </a:r>
            <a:endParaRPr/>
          </a:p>
        </p:txBody>
      </p:sp>
      <p:pic>
        <p:nvPicPr>
          <p:cNvPr id="551" name="Google Shape;5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" y="1322500"/>
            <a:ext cx="8056325" cy="3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8"/>
          <p:cNvSpPr txBox="1"/>
          <p:nvPr/>
        </p:nvSpPr>
        <p:spPr>
          <a:xfrm>
            <a:off x="5334300" y="4743800"/>
            <a:ext cx="38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출처:https://bigdata.sbiz.or.kr/?#/sbiz/sttus/dynpplSttus</a:t>
            </a:r>
            <a:endParaRPr sz="12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8"/>
          <p:cNvSpPr txBox="1"/>
          <p:nvPr/>
        </p:nvSpPr>
        <p:spPr>
          <a:xfrm>
            <a:off x="550575" y="891400"/>
            <a:ext cx="55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지역별 유동인구 수/업소 수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8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유동인구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5353575" y="4737875"/>
            <a:ext cx="38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출처 https://bigdata.sbiz.or.kr/#/sbiz/sttus/wrcpplSttus</a:t>
            </a:r>
            <a:endParaRPr sz="12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9"/>
          <p:cNvSpPr txBox="1"/>
          <p:nvPr/>
        </p:nvSpPr>
        <p:spPr>
          <a:xfrm>
            <a:off x="1137700" y="1216625"/>
            <a:ext cx="55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8" y="1542350"/>
            <a:ext cx="8093075" cy="30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9"/>
          <p:cNvSpPr txBox="1"/>
          <p:nvPr/>
        </p:nvSpPr>
        <p:spPr>
          <a:xfrm>
            <a:off x="525450" y="1066175"/>
            <a:ext cx="683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0404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행정동에 따른 총 인구수, 업소수, 성별 직장인구 수, 연령별 직장인구 수 정보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79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직장인구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>
            <a:spLocks noGrp="1"/>
          </p:cNvSpPr>
          <p:nvPr>
            <p:ph type="subTitle" idx="1"/>
          </p:nvPr>
        </p:nvSpPr>
        <p:spPr>
          <a:xfrm>
            <a:off x="482689" y="1026858"/>
            <a:ext cx="8282700" cy="26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카드사별 데이터 가져오기 </a:t>
            </a:r>
            <a:endParaRPr sz="1500" dirty="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-매출(매출액, 거래건수) 성/연령대별, 시간대별, 요일별 거래패턴 </a:t>
            </a:r>
            <a:endParaRPr sz="1500" dirty="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신용카드 매출을 융합하여</a:t>
            </a:r>
            <a:r>
              <a:rPr lang="ko" sz="1500" dirty="0">
                <a:solidFill>
                  <a:srgbClr val="98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추정매출</a:t>
            </a:r>
            <a:r>
              <a:rPr lang="ko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산출 예정 혹은 기존에 존재하는 데이터 찾기</a:t>
            </a:r>
            <a:endParaRPr sz="1200" dirty="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80"/>
          <p:cNvSpPr txBox="1"/>
          <p:nvPr/>
        </p:nvSpPr>
        <p:spPr>
          <a:xfrm>
            <a:off x="4024850" y="4743300"/>
            <a:ext cx="51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https://kosis.kr/search/search.do?query=%EC%BB%A4%ED%94%BC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50" y="2215200"/>
            <a:ext cx="4789450" cy="23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0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매출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0" y="1186100"/>
            <a:ext cx="6099950" cy="36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1"/>
          <p:cNvSpPr txBox="1"/>
          <p:nvPr/>
        </p:nvSpPr>
        <p:spPr>
          <a:xfrm>
            <a:off x="492000" y="770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-적절한 데이터셋 탐색 예정</a:t>
            </a:r>
            <a:endParaRPr/>
          </a:p>
        </p:txBody>
      </p:sp>
      <p:sp>
        <p:nvSpPr>
          <p:cNvPr id="578" name="Google Shape;578;p81"/>
          <p:cNvSpPr txBox="1"/>
          <p:nvPr/>
        </p:nvSpPr>
        <p:spPr>
          <a:xfrm>
            <a:off x="6039000" y="4743300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https://golmok.seoul.go.kr/stateArea.do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1"/>
          <p:cNvSpPr txBox="1"/>
          <p:nvPr/>
        </p:nvSpPr>
        <p:spPr>
          <a:xfrm>
            <a:off x="372275" y="2689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소득소비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342900" y="271525"/>
            <a:ext cx="541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진행 기간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6" name="Google Shape;186;p30"/>
          <p:cNvGraphicFramePr/>
          <p:nvPr>
            <p:extLst>
              <p:ext uri="{D42A27DB-BD31-4B8C-83A1-F6EECF244321}">
                <p14:modId xmlns:p14="http://schemas.microsoft.com/office/powerpoint/2010/main" val="856330862"/>
              </p:ext>
            </p:extLst>
          </p:nvPr>
        </p:nvGraphicFramePr>
        <p:xfrm>
          <a:off x="1482175" y="1055474"/>
          <a:ext cx="7216800" cy="380970"/>
        </p:xfrm>
        <a:graphic>
          <a:graphicData uri="http://schemas.openxmlformats.org/drawingml/2006/table">
            <a:tbl>
              <a:tblPr>
                <a:noFill/>
                <a:tableStyleId>{4E7FE8BE-2DB8-4DDB-AF1C-A95EF7E294BB}</a:tableStyleId>
              </a:tblPr>
              <a:tblGrid>
                <a:gridCol w="240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3월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4월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5월</a:t>
                      </a:r>
                      <a:endParaRPr sz="1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7" name="Google Shape;187;p30"/>
          <p:cNvGraphicFramePr/>
          <p:nvPr/>
        </p:nvGraphicFramePr>
        <p:xfrm>
          <a:off x="1482175" y="1433100"/>
          <a:ext cx="7216800" cy="3425000"/>
        </p:xfrm>
        <a:graphic>
          <a:graphicData uri="http://schemas.openxmlformats.org/drawingml/2006/table">
            <a:tbl>
              <a:tblPr>
                <a:noFill/>
                <a:tableStyleId>{4E7FE8BE-2DB8-4DDB-AF1C-A95EF7E294BB}</a:tableStyleId>
              </a:tblPr>
              <a:tblGrid>
                <a:gridCol w="60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8" name="Google Shape;188;p30"/>
          <p:cNvGraphicFramePr/>
          <p:nvPr>
            <p:extLst>
              <p:ext uri="{D42A27DB-BD31-4B8C-83A1-F6EECF244321}">
                <p14:modId xmlns:p14="http://schemas.microsoft.com/office/powerpoint/2010/main" val="1201615778"/>
              </p:ext>
            </p:extLst>
          </p:nvPr>
        </p:nvGraphicFramePr>
        <p:xfrm>
          <a:off x="342900" y="1433100"/>
          <a:ext cx="1139275" cy="3427400"/>
        </p:xfrm>
        <a:graphic>
          <a:graphicData uri="http://schemas.openxmlformats.org/drawingml/2006/table">
            <a:tbl>
              <a:tblPr>
                <a:noFill/>
                <a:tableStyleId>{4E7FE8BE-2DB8-4DDB-AF1C-A95EF7E294BB}</a:tableStyleId>
              </a:tblPr>
              <a:tblGrid>
                <a:gridCol w="11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rgbClr val="999999"/>
                          </a:solidFill>
                          <a:latin typeface="+mn-lt"/>
                        </a:rPr>
                        <a:t>단계/주차</a:t>
                      </a:r>
                      <a:endParaRPr sz="1300">
                        <a:solidFill>
                          <a:srgbClr val="999999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+mn-lt"/>
                        </a:rPr>
                        <a:t>주제구상</a:t>
                      </a:r>
                      <a:endParaRPr sz="130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+mn-lt"/>
                        </a:rPr>
                        <a:t>계획수립</a:t>
                      </a:r>
                      <a:endParaRPr sz="130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+mn-lt"/>
                        </a:rPr>
                        <a:t>데이터 수집</a:t>
                      </a:r>
                      <a:endParaRPr sz="130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+mn-lt"/>
                        </a:rPr>
                        <a:t>지도 구현</a:t>
                      </a:r>
                      <a:endParaRPr sz="130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+mn-lt"/>
                        </a:rPr>
                        <a:t>시각화</a:t>
                      </a:r>
                      <a:endParaRPr sz="130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>
                          <a:latin typeface="+mn-lt"/>
                        </a:rPr>
                        <a:t>시현 및 수정</a:t>
                      </a:r>
                      <a:endParaRPr sz="13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>
                          <a:latin typeface="+mn-lt"/>
                        </a:rPr>
                        <a:t>최종 발표</a:t>
                      </a:r>
                      <a:endParaRPr sz="13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ctrTitle"/>
          </p:nvPr>
        </p:nvSpPr>
        <p:spPr>
          <a:xfrm>
            <a:off x="353250" y="276196"/>
            <a:ext cx="38862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00">
                <a:latin typeface="Calibri"/>
                <a:ea typeface="Calibri"/>
                <a:cs typeface="Calibri"/>
                <a:sym typeface="Calibri"/>
              </a:rPr>
              <a:t>수집된 모든 데이터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400" y="537800"/>
            <a:ext cx="4955249" cy="45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7795393" y="614513"/>
            <a:ext cx="834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200" name="Google Shape;200;p32"/>
          <p:cNvGrpSpPr/>
          <p:nvPr/>
        </p:nvGrpSpPr>
        <p:grpSpPr>
          <a:xfrm>
            <a:off x="-150" y="724528"/>
            <a:ext cx="9144300" cy="1198474"/>
            <a:chOff x="0" y="0"/>
            <a:chExt cx="4816592" cy="1354667"/>
          </a:xfrm>
        </p:grpSpPr>
        <p:sp>
          <p:nvSpPr>
            <p:cNvPr id="201" name="Google Shape;201;p32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2" name="Google Shape;202;p32"/>
            <p:cNvSpPr txBox="1"/>
            <p:nvPr/>
          </p:nvSpPr>
          <p:spPr>
            <a:xfrm>
              <a:off x="0" y="28575"/>
              <a:ext cx="4816500" cy="13260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0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32"/>
          <p:cNvSpPr txBox="1"/>
          <p:nvPr/>
        </p:nvSpPr>
        <p:spPr>
          <a:xfrm>
            <a:off x="4872097" y="4161473"/>
            <a:ext cx="375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04" name="Google Shape;204;p32"/>
          <p:cNvSpPr txBox="1"/>
          <p:nvPr/>
        </p:nvSpPr>
        <p:spPr>
          <a:xfrm>
            <a:off x="496225" y="1062863"/>
            <a:ext cx="3757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3500" b="1">
                <a:latin typeface="Comic Sans MS"/>
                <a:ea typeface="Comic Sans MS"/>
                <a:cs typeface="Comic Sans MS"/>
                <a:sym typeface="Comic Sans MS"/>
              </a:rPr>
              <a:t>2.지도 구현</a:t>
            </a:r>
            <a:endParaRPr sz="3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69300" y="1680975"/>
            <a:ext cx="6417900" cy="3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지도 불러와서 카페 위치를 지도에 표시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지도 축소시 마커 숨김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서울 중심 영역 제한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서울 자치구 메뉴바 생성 &gt; 선택시 이동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서울 자치구 경계 폴리곤 표시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마커 비동기적 표시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자치구별 오버레이 생성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법정동별 오버레이 생성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카페 규모별 필터 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arenBoth"/>
            </a:pPr>
            <a:r>
              <a:rPr lang="ko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카페 프랜차이즈 관련 필터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371675" y="-12"/>
            <a:ext cx="38862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00"/>
              <a:t>카카오 지도 불러오기</a:t>
            </a:r>
            <a:endParaRPr sz="2200"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75" y="1016250"/>
            <a:ext cx="8033999" cy="36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00" y="360250"/>
            <a:ext cx="4176049" cy="31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7892</Words>
  <Application>Microsoft Office PowerPoint</Application>
  <PresentationFormat>화면 슬라이드 쇼(16:9)</PresentationFormat>
  <Paragraphs>824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Inter Medium</vt:lpstr>
      <vt:lpstr>Arial</vt:lpstr>
      <vt:lpstr>Roboto Mono</vt:lpstr>
      <vt:lpstr>Comic Sans MS</vt:lpstr>
      <vt:lpstr>Malgun Gothic</vt:lpstr>
      <vt:lpstr>Calibri</vt:lpstr>
      <vt:lpstr>Roboto</vt:lpstr>
      <vt:lpstr>Courier New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수집된 모든 데이터</vt:lpstr>
      <vt:lpstr>PowerPoint 프레젠테이션</vt:lpstr>
      <vt:lpstr>카카오 지도 불러오기</vt:lpstr>
      <vt:lpstr>카페 상호명, 위치 _ 지도에 표시</vt:lpstr>
      <vt:lpstr>지도 축소 시 상호 마커 숨김 / 서울을 중심 최적화</vt:lpstr>
      <vt:lpstr>서울 자치구 메뉴 바 추가</vt:lpstr>
      <vt:lpstr>경계 따라서 폴리곤 표시하기</vt:lpstr>
      <vt:lpstr>폴리곤+ 마커, 메뉴바 &gt; 마커 비동기적 표시 (대량 렌더링 해결)</vt:lpstr>
      <vt:lpstr>폴리곤 경계만 표시</vt:lpstr>
      <vt:lpstr>카페 위치 표시 json 파일 수정</vt:lpstr>
      <vt:lpstr>자치구별 카페 수 마커 표시</vt:lpstr>
      <vt:lpstr>법정동별 카페 수 마커 표시</vt:lpstr>
      <vt:lpstr>카페종류 (소형/ 대형) 분류</vt:lpstr>
      <vt:lpstr>프랜차이즈 카페 분류</vt:lpstr>
      <vt:lpstr>PowerPoint 프레젠테이션</vt:lpstr>
      <vt:lpstr>PowerPoint 프레젠테이션</vt:lpstr>
      <vt:lpstr>서울시 전체 점포수 변화 추이</vt:lpstr>
      <vt:lpstr>점포 수 기준 상위 5개 구</vt:lpstr>
      <vt:lpstr>PowerPoint 프레젠테이션</vt:lpstr>
      <vt:lpstr>2024년 1분기 점포 수 최대 지역</vt:lpstr>
      <vt:lpstr>개폐업수 파일 업로드</vt:lpstr>
      <vt:lpstr>상위권 점포 수 지역</vt:lpstr>
      <vt:lpstr>하위권 점포 수 지역</vt:lpstr>
      <vt:lpstr>1층 임대료 vs 폐업률</vt:lpstr>
      <vt:lpstr>1층 임대료 vs 개업률</vt:lpstr>
      <vt:lpstr>PowerPoint 프레젠테이션</vt:lpstr>
      <vt:lpstr>PowerPoint 프레젠테이션</vt:lpstr>
      <vt:lpstr>연차별 vs 신생기업 생존율 (서울시 전체 기준 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기반 창업 입지 선정의 중요성</vt:lpstr>
      <vt:lpstr>주요 분석 지표 및 시사점</vt:lpstr>
      <vt:lpstr>창업 선정 지역 분석</vt:lpstr>
      <vt:lpstr>창업 선정 지역 분석</vt:lpstr>
      <vt:lpstr>결론 및 제언</vt:lpstr>
      <vt:lpstr>결론 및 제언</vt:lpstr>
      <vt:lpstr>PowerPoint 프레젠테이션</vt:lpstr>
      <vt:lpstr>참고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세은 박</cp:lastModifiedBy>
  <cp:revision>1</cp:revision>
  <dcterms:modified xsi:type="dcterms:W3CDTF">2025-05-28T02:16:02Z</dcterms:modified>
</cp:coreProperties>
</file>